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71" r:id="rId4"/>
    <p:sldId id="265" r:id="rId5"/>
    <p:sldId id="266" r:id="rId6"/>
    <p:sldId id="259" r:id="rId7"/>
    <p:sldId id="270" r:id="rId8"/>
    <p:sldId id="260" r:id="rId9"/>
    <p:sldId id="258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FA4"/>
    <a:srgbClr val="5482A4"/>
    <a:srgbClr val="4472C4"/>
    <a:srgbClr val="2F5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35" autoAdjust="0"/>
    <p:restoredTop sz="94135"/>
  </p:normalViewPr>
  <p:slideViewPr>
    <p:cSldViewPr snapToGrid="0">
      <p:cViewPr varScale="1">
        <p:scale>
          <a:sx n="103" d="100"/>
          <a:sy n="103" d="100"/>
        </p:scale>
        <p:origin x="20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7335A6-2728-42F6-A5BC-B09C56066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E09BE92-7A94-4E51-B9A5-F6A70EEB4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5424CE1-5940-44FF-8BBF-75A87DCD5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B4FB-60A5-44F2-893A-D266918B22D1}" type="datetimeFigureOut">
              <a:rPr lang="da-DK" smtClean="0"/>
              <a:t>21.09.2022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CA1752A-A239-49F9-87B4-2426C322A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38A33E7-22EA-4E9D-8A18-ABEFE95C0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5273-6111-4658-B8A2-CCE485E7D2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046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C47236-26B1-4CB9-A1C8-0CA02B803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26F9FF8-8F0D-4723-B23E-617AEEC58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8946EDB-7488-4478-B087-BF2DA6D1D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B4FB-60A5-44F2-893A-D266918B22D1}" type="datetimeFigureOut">
              <a:rPr lang="da-DK" smtClean="0"/>
              <a:t>21.09.2022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A337957-D7D4-4716-9396-4712D1C57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C6D47FA-BB42-4579-B0E9-67A2C2A8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5273-6111-4658-B8A2-CCE485E7D2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218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0CB54B0A-4697-4E4E-8FFD-95E7813A4D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DF34EAE-3CD2-40C2-A78D-267D4B283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DA98833-1632-4359-9269-B6A090D9C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B4FB-60A5-44F2-893A-D266918B22D1}" type="datetimeFigureOut">
              <a:rPr lang="da-DK" smtClean="0"/>
              <a:t>21.09.2022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9171BA5-41D7-4433-B8F6-2CF89B548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BC8F473-54AC-4EC7-A2B2-BBCFE55E7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5273-6111-4658-B8A2-CCE485E7D2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493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D50336-54A2-4601-BBC0-2ED18F38A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EA59450-A396-46E0-9A1C-E8AFF5321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3DFA9EC-945F-4D4E-B623-21AF183B6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B4FB-60A5-44F2-893A-D266918B22D1}" type="datetimeFigureOut">
              <a:rPr lang="da-DK" smtClean="0"/>
              <a:t>21.09.2022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9DD9A91-D049-40F5-AC24-547B865F2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BB40F63-2CB1-4A98-BBAC-FF9E7051A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5273-6111-4658-B8A2-CCE485E7D2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311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D235F-EEAD-47FA-9B49-5CDF94AE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303DECE-F573-4ED4-A3E5-5C0304A7D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AC414E5-6E80-4B29-ABAA-CA03A8094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B4FB-60A5-44F2-893A-D266918B22D1}" type="datetimeFigureOut">
              <a:rPr lang="da-DK" smtClean="0"/>
              <a:t>21.09.2022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2946409-5B92-44DD-BEEF-46E7BF0D8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57A0E28-350D-4722-88B6-CFE424FC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5273-6111-4658-B8A2-CCE485E7D2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60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AE7E60-82F9-4380-B419-2F5CA4BC7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1157E8-214F-4573-B22C-A6D9B49606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0C1F918-37CE-4210-BE4C-4EF49B42E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DEC7681-12EC-461E-AB7A-EAC05B416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B4FB-60A5-44F2-893A-D266918B22D1}" type="datetimeFigureOut">
              <a:rPr lang="da-DK" smtClean="0"/>
              <a:t>21.09.2022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E12B4BD-790B-4E09-8319-295CE4A7D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5D8A5C2-EB27-43A8-B5E6-8348D375E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5273-6111-4658-B8A2-CCE485E7D2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78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58EE1-73AF-4ADC-B67C-3A9768423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EFEF0A3-DA33-4489-9D26-E84811E1B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6AD043F-92F3-45AD-896B-37692AD70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049BD6F-752D-46F6-B292-979C0072B6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2A9F7F8-462A-4E9A-9A82-7F6EB89AF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5B02805-00EC-4E7C-9982-20B0C9912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B4FB-60A5-44F2-893A-D266918B22D1}" type="datetimeFigureOut">
              <a:rPr lang="da-DK" smtClean="0"/>
              <a:t>21.09.2022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8381A34-F7B0-4969-8C6C-5AC6ED330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641F432-1444-4707-9733-B9820B09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5273-6111-4658-B8A2-CCE485E7D2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805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98E88E-6572-4D00-9E74-0A9C973BC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0505ED2-D24D-4A82-BD7A-E7A0760F2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B4FB-60A5-44F2-893A-D266918B22D1}" type="datetimeFigureOut">
              <a:rPr lang="da-DK" smtClean="0"/>
              <a:t>21.09.2022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764EC99-190C-4430-AF26-492E355E4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1A7BE4F-EE73-436B-BAE3-6B88C4C6F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5273-6111-4658-B8A2-CCE485E7D2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817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44F7A08-EB70-4592-996F-75FB904BE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B4FB-60A5-44F2-893A-D266918B22D1}" type="datetimeFigureOut">
              <a:rPr lang="da-DK" smtClean="0"/>
              <a:t>21.09.2022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2A5D926-C097-441F-A4BD-A0989AF93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6E8874F-A348-4B7B-B9E8-184514D2F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5273-6111-4658-B8A2-CCE485E7D2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330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1EFDE9-E6A7-4CCA-AA6E-81727186F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451A8F-4AB4-499E-B96A-2E1B69135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8F0C0C2-E1FD-4209-8586-554742890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271B7F5-F1D6-46CD-B09E-C97B2B880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B4FB-60A5-44F2-893A-D266918B22D1}" type="datetimeFigureOut">
              <a:rPr lang="da-DK" smtClean="0"/>
              <a:t>21.09.2022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6D41652-EBB0-4DBA-971E-DE832D114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0333460-1EA3-4A10-B432-1481EF38B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5273-6111-4658-B8A2-CCE485E7D2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6443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2665A9-7581-4CE9-92E4-8413E076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2A3CB3C-6720-43E1-BF77-744ED2608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B41DFB4-1ED9-47CE-805B-159FAA892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EB24E16-5B75-4992-9E09-7BC93D993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B4FB-60A5-44F2-893A-D266918B22D1}" type="datetimeFigureOut">
              <a:rPr lang="da-DK" smtClean="0"/>
              <a:t>21.09.2022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92D35D7-3865-4353-B4F6-60FF4CC8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26F8604-9149-4B9F-9E96-3384FB147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5273-6111-4658-B8A2-CCE485E7D2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300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64A68D3-C059-431D-8348-097EBB48C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BBECA60-9622-45FE-A837-FF663CB6A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6FE0335-F048-46AF-BB14-B33A45773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FB4FB-60A5-44F2-893A-D266918B22D1}" type="datetimeFigureOut">
              <a:rPr lang="da-DK" smtClean="0"/>
              <a:t>21.09.2022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F0F4DA3-C3F0-46A6-8710-B2CA591FA4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64C87E-D266-48B0-8E75-4F78FBC46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75273-6111-4658-B8A2-CCE485E7D2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245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ABD2583-4874-4AE9-A93F-4EC2091AA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72"/>
            <a:ext cx="12192000" cy="905805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B84D6CD1-0915-2772-1801-B7F94E2BC7D5}"/>
              </a:ext>
            </a:extLst>
          </p:cNvPr>
          <p:cNvSpPr txBox="1"/>
          <p:nvPr/>
        </p:nvSpPr>
        <p:spPr>
          <a:xfrm>
            <a:off x="6096001" y="2663686"/>
            <a:ext cx="4876798" cy="38927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UcParenR"/>
            </a:pPr>
            <a:r>
              <a:rPr lang="da-DK" b="1" i="0" dirty="0">
                <a:solidFill>
                  <a:srgbClr val="000000"/>
                </a:solidFill>
                <a:effectLst/>
              </a:rPr>
              <a:t>Erkendelse </a:t>
            </a:r>
          </a:p>
          <a:p>
            <a:pPr marL="342900" indent="-342900">
              <a:lnSpc>
                <a:spcPct val="200000"/>
              </a:lnSpc>
              <a:buAutoNum type="alphaUcParenR"/>
            </a:pPr>
            <a:r>
              <a:rPr lang="da-DK" b="1" dirty="0">
                <a:solidFill>
                  <a:srgbClr val="000000"/>
                </a:solidFill>
              </a:rPr>
              <a:t>Accept</a:t>
            </a:r>
            <a:endParaRPr lang="da-DK" b="1" i="0" dirty="0">
              <a:solidFill>
                <a:srgbClr val="000000"/>
              </a:solidFill>
              <a:effectLst/>
            </a:endParaRPr>
          </a:p>
          <a:p>
            <a:pPr marL="342900" indent="-342900">
              <a:lnSpc>
                <a:spcPct val="200000"/>
              </a:lnSpc>
              <a:buAutoNum type="alphaUcParenR"/>
            </a:pPr>
            <a:r>
              <a:rPr lang="da-DK" b="1" dirty="0">
                <a:solidFill>
                  <a:srgbClr val="000000"/>
                </a:solidFill>
              </a:rPr>
              <a:t>Modstand </a:t>
            </a:r>
          </a:p>
          <a:p>
            <a:pPr marL="342900" indent="-342900">
              <a:lnSpc>
                <a:spcPct val="200000"/>
              </a:lnSpc>
              <a:buAutoNum type="alphaUcParenR"/>
            </a:pPr>
            <a:r>
              <a:rPr lang="da-DK" b="1" dirty="0">
                <a:solidFill>
                  <a:srgbClr val="000000"/>
                </a:solidFill>
              </a:rPr>
              <a:t>Accept</a:t>
            </a:r>
          </a:p>
          <a:p>
            <a:pPr marL="342900" indent="-342900">
              <a:lnSpc>
                <a:spcPct val="200000"/>
              </a:lnSpc>
              <a:buAutoNum type="alphaUcParenR"/>
            </a:pPr>
            <a:r>
              <a:rPr lang="da-DK" b="1" i="0" dirty="0">
                <a:solidFill>
                  <a:srgbClr val="000000"/>
                </a:solidFill>
                <a:effectLst/>
              </a:rPr>
              <a:t>Action</a:t>
            </a:r>
          </a:p>
          <a:p>
            <a:pPr marL="342900" indent="-342900">
              <a:lnSpc>
                <a:spcPct val="200000"/>
              </a:lnSpc>
              <a:buAutoNum type="alphaUcParenR"/>
            </a:pPr>
            <a:r>
              <a:rPr lang="da-DK" b="1" dirty="0">
                <a:solidFill>
                  <a:srgbClr val="000000"/>
                </a:solidFill>
              </a:rPr>
              <a:t>Fornyelse/tilpasning</a:t>
            </a:r>
            <a:endParaRPr lang="da-DK" b="1" i="0" dirty="0">
              <a:solidFill>
                <a:srgbClr val="000000"/>
              </a:solidFill>
              <a:effectLst/>
            </a:endParaRPr>
          </a:p>
          <a:p>
            <a:pPr>
              <a:lnSpc>
                <a:spcPct val="200000"/>
              </a:lnSpc>
            </a:pPr>
            <a:endParaRPr lang="da-DK" b="1" dirty="0">
              <a:solidFill>
                <a:srgbClr val="000000"/>
              </a:solidFill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263CB5A-02A3-61DF-0195-E24A55181139}"/>
              </a:ext>
            </a:extLst>
          </p:cNvPr>
          <p:cNvSpPr txBox="1"/>
          <p:nvPr/>
        </p:nvSpPr>
        <p:spPr>
          <a:xfrm>
            <a:off x="450573" y="2663686"/>
            <a:ext cx="4876799" cy="39130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400" b="1" dirty="0">
                <a:solidFill>
                  <a:srgbClr val="000000"/>
                </a:solidFill>
              </a:rPr>
              <a:t>Et typisk forløb for implementering af kommercialisering i en moderne virksomhed med fokus på Environment, Social and </a:t>
            </a:r>
            <a:r>
              <a:rPr lang="da-DK" sz="2400" b="1" dirty="0" err="1">
                <a:solidFill>
                  <a:srgbClr val="000000"/>
                </a:solidFill>
              </a:rPr>
              <a:t>Government</a:t>
            </a:r>
            <a:r>
              <a:rPr lang="da-DK" sz="2400" b="1" dirty="0">
                <a:solidFill>
                  <a:srgbClr val="000000"/>
                </a:solidFill>
              </a:rPr>
              <a:t> (ESG) omverden følger følgende logik:</a:t>
            </a:r>
          </a:p>
          <a:p>
            <a:pPr>
              <a:lnSpc>
                <a:spcPct val="150000"/>
              </a:lnSpc>
            </a:pPr>
            <a:endParaRPr lang="da-DK" sz="2400" b="1" dirty="0">
              <a:solidFill>
                <a:srgbClr val="000000"/>
              </a:solidFill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6F42EA5-F468-757C-9001-F0684793AC53}"/>
              </a:ext>
            </a:extLst>
          </p:cNvPr>
          <p:cNvSpPr txBox="1"/>
          <p:nvPr/>
        </p:nvSpPr>
        <p:spPr>
          <a:xfrm>
            <a:off x="450574" y="1417983"/>
            <a:ext cx="10522225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4800" b="1" dirty="0"/>
              <a:t>Kommercialisering af bæredygtighed ?</a:t>
            </a:r>
          </a:p>
        </p:txBody>
      </p:sp>
      <p:sp>
        <p:nvSpPr>
          <p:cNvPr id="9" name="Rektangulær billedforklaring 8">
            <a:extLst>
              <a:ext uri="{FF2B5EF4-FFF2-40B4-BE49-F238E27FC236}">
                <a16:creationId xmlns:a16="http://schemas.microsoft.com/office/drawing/2014/main" id="{E7908D60-DD62-334D-EC66-834FEBE1C903}"/>
              </a:ext>
            </a:extLst>
          </p:cNvPr>
          <p:cNvSpPr/>
          <p:nvPr/>
        </p:nvSpPr>
        <p:spPr>
          <a:xfrm>
            <a:off x="8948056" y="2890157"/>
            <a:ext cx="1845130" cy="2331512"/>
          </a:xfrm>
          <a:prstGeom prst="wedgeRectCallout">
            <a:avLst>
              <a:gd name="adj1" fmla="val -72277"/>
              <a:gd name="adj2" fmla="val 7127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Eks.: Når du skal gå fra at kunne  kommercialisere bæredygtighed til at kommercialisere sundhed</a:t>
            </a:r>
          </a:p>
        </p:txBody>
      </p:sp>
    </p:spTree>
    <p:extLst>
      <p:ext uri="{BB962C8B-B14F-4D97-AF65-F5344CB8AC3E}">
        <p14:creationId xmlns:p14="http://schemas.microsoft.com/office/powerpoint/2010/main" val="267047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ABD2583-4874-4AE9-A93F-4EC2091AA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72"/>
            <a:ext cx="12192000" cy="905805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B84D6CD1-0915-2772-1801-B7F94E2BC7D5}"/>
              </a:ext>
            </a:extLst>
          </p:cNvPr>
          <p:cNvSpPr txBox="1"/>
          <p:nvPr/>
        </p:nvSpPr>
        <p:spPr>
          <a:xfrm>
            <a:off x="477076" y="1255066"/>
            <a:ext cx="3544958" cy="52295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1400" b="1" dirty="0">
                <a:solidFill>
                  <a:srgbClr val="000000"/>
                </a:solidFill>
              </a:rPr>
              <a:t>Organisationen gennemlever følgende forløb:</a:t>
            </a:r>
          </a:p>
          <a:p>
            <a:pPr>
              <a:lnSpc>
                <a:spcPct val="150000"/>
              </a:lnSpc>
            </a:pPr>
            <a:endParaRPr lang="da-DK" sz="1400" b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da-DK" sz="1400" b="1" i="0" dirty="0">
                <a:solidFill>
                  <a:srgbClr val="000000"/>
                </a:solidFill>
                <a:effectLst/>
              </a:rPr>
              <a:t>Omverden ‘trænger sig på’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da-DK" sz="1400" b="1" dirty="0">
                <a:solidFill>
                  <a:srgbClr val="000000"/>
                </a:solidFill>
              </a:rPr>
              <a:t>Bestyrelse og CEO fornemmer at der skal ske noget inde i virksomheden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da-DK" sz="1400" b="1" dirty="0">
                <a:solidFill>
                  <a:srgbClr val="000000"/>
                </a:solidFill>
              </a:rPr>
              <a:t>CEO kommer med oplæg til bestyrelse som giver samtykke til retning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da-DK" sz="1400" b="1" i="0" dirty="0">
                <a:solidFill>
                  <a:srgbClr val="000000"/>
                </a:solidFill>
                <a:effectLst/>
              </a:rPr>
              <a:t>CEO får til opgave sammen med ledelsen at finde en løsning som passer virksomhedens </a:t>
            </a:r>
            <a:r>
              <a:rPr lang="da-DK" sz="1400" b="1" i="1" u="sng" dirty="0">
                <a:solidFill>
                  <a:srgbClr val="000000"/>
                </a:solidFill>
                <a:effectLst/>
              </a:rPr>
              <a:t>forretningsmodel 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da-DK" sz="1400" b="1" dirty="0">
                <a:solidFill>
                  <a:srgbClr val="000000"/>
                </a:solidFill>
              </a:rPr>
              <a:t>Ledelsen har forskellige interesser og er oftest den første barriere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da-DK" sz="1400" b="1" i="0" dirty="0">
                <a:solidFill>
                  <a:srgbClr val="000000"/>
                </a:solidFill>
                <a:effectLst/>
              </a:rPr>
              <a:t>Når ledelsen er enig ligger den tunge vej foran en: ….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endParaRPr lang="da-DK" sz="1400" b="1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da-DK" sz="1400" b="1" dirty="0">
              <a:solidFill>
                <a:srgbClr val="000000"/>
              </a:solidFill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74B95689-9E09-D826-1E14-BC16FFB50305}"/>
              </a:ext>
            </a:extLst>
          </p:cNvPr>
          <p:cNvSpPr txBox="1"/>
          <p:nvPr/>
        </p:nvSpPr>
        <p:spPr>
          <a:xfrm>
            <a:off x="4399724" y="1255066"/>
            <a:ext cx="3544957" cy="32905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1400" b="1" dirty="0">
                <a:solidFill>
                  <a:srgbClr val="000000"/>
                </a:solidFill>
              </a:rPr>
              <a:t>……</a:t>
            </a:r>
          </a:p>
          <a:p>
            <a:pPr>
              <a:lnSpc>
                <a:spcPct val="150000"/>
              </a:lnSpc>
            </a:pPr>
            <a:endParaRPr lang="da-DK" sz="1400" b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da-DK" sz="1400" b="1" i="0" dirty="0">
                <a:solidFill>
                  <a:srgbClr val="000000"/>
                </a:solidFill>
                <a:effectLst/>
              </a:rPr>
              <a:t>HVORDAN GØR VI DETTE I ORGANISATIONEN ? 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endParaRPr lang="da-DK" sz="1400" b="1" i="0" dirty="0">
              <a:solidFill>
                <a:srgbClr val="000000"/>
              </a:solidFill>
              <a:effectLst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da-DK" sz="1400" b="1" i="0" dirty="0">
                <a:solidFill>
                  <a:srgbClr val="000000"/>
                </a:solidFill>
                <a:effectLst/>
              </a:rPr>
              <a:t>HVORDAN KOMMERCIALISERER VI DET, SÅ DET ER EN NATURLIG DEL AF VOR FORRETNINGSMODEL?</a:t>
            </a:r>
          </a:p>
          <a:p>
            <a:pPr>
              <a:lnSpc>
                <a:spcPct val="150000"/>
              </a:lnSpc>
            </a:pPr>
            <a:endParaRPr lang="da-DK" sz="1400" b="1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da-DK" sz="1400" b="1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FD941D8A-A9AE-9443-9ED6-01A36A7B2ADD}"/>
              </a:ext>
            </a:extLst>
          </p:cNvPr>
          <p:cNvSpPr txBox="1"/>
          <p:nvPr/>
        </p:nvSpPr>
        <p:spPr>
          <a:xfrm>
            <a:off x="8322371" y="1303711"/>
            <a:ext cx="2835959" cy="26442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1400" b="1" dirty="0">
                <a:solidFill>
                  <a:srgbClr val="000000"/>
                </a:solidFill>
              </a:rPr>
              <a:t>…..</a:t>
            </a:r>
          </a:p>
          <a:p>
            <a:pPr>
              <a:lnSpc>
                <a:spcPct val="150000"/>
              </a:lnSpc>
            </a:pPr>
            <a:r>
              <a:rPr lang="da-DK" sz="1400" b="1" dirty="0">
                <a:solidFill>
                  <a:srgbClr val="000000"/>
                </a:solidFill>
              </a:rPr>
              <a:t>Samt ….</a:t>
            </a:r>
          </a:p>
          <a:p>
            <a:pPr>
              <a:lnSpc>
                <a:spcPct val="150000"/>
              </a:lnSpc>
            </a:pPr>
            <a:r>
              <a:rPr lang="da-DK" sz="1400" b="1" dirty="0">
                <a:solidFill>
                  <a:srgbClr val="000000"/>
                </a:solidFill>
              </a:rPr>
              <a:t>….Skal vi bruge vores udførende </a:t>
            </a:r>
          </a:p>
          <a:p>
            <a:pPr>
              <a:lnSpc>
                <a:spcPct val="150000"/>
              </a:lnSpc>
            </a:pPr>
            <a:r>
              <a:rPr lang="da-DK" sz="1400" b="1" dirty="0">
                <a:solidFill>
                  <a:srgbClr val="000000"/>
                </a:solidFill>
              </a:rPr>
              <a:t>…salg ?, </a:t>
            </a:r>
          </a:p>
          <a:p>
            <a:pPr>
              <a:lnSpc>
                <a:spcPct val="150000"/>
              </a:lnSpc>
            </a:pPr>
            <a:r>
              <a:rPr lang="da-DK" sz="1400" b="1" dirty="0">
                <a:solidFill>
                  <a:srgbClr val="000000"/>
                </a:solidFill>
              </a:rPr>
              <a:t>…involvere kunder ? </a:t>
            </a:r>
          </a:p>
          <a:p>
            <a:pPr>
              <a:lnSpc>
                <a:spcPct val="150000"/>
              </a:lnSpc>
            </a:pPr>
            <a:r>
              <a:rPr lang="da-DK" sz="1400" b="1" dirty="0">
                <a:solidFill>
                  <a:srgbClr val="000000"/>
                </a:solidFill>
              </a:rPr>
              <a:t>…hvilket leverandør og kundemødeindhold skal vi forberede os på ?</a:t>
            </a:r>
            <a:endParaRPr lang="da-DK" sz="1400" b="1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4CDB3544-1509-8662-54AC-4956F798F2A4}"/>
              </a:ext>
            </a:extLst>
          </p:cNvPr>
          <p:cNvSpPr txBox="1"/>
          <p:nvPr/>
        </p:nvSpPr>
        <p:spPr>
          <a:xfrm>
            <a:off x="4399724" y="5038089"/>
            <a:ext cx="6758606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4000" b="1" dirty="0"/>
              <a:t>Spørgsmålene tårner sig op for langt de fleste virksomheder ?</a:t>
            </a:r>
          </a:p>
        </p:txBody>
      </p:sp>
    </p:spTree>
    <p:extLst>
      <p:ext uri="{BB962C8B-B14F-4D97-AF65-F5344CB8AC3E}">
        <p14:creationId xmlns:p14="http://schemas.microsoft.com/office/powerpoint/2010/main" val="398174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ABD2583-4874-4AE9-A93F-4EC2091AA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72"/>
            <a:ext cx="12192000" cy="905805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4D19919F-9236-086E-2358-41E674E277EC}"/>
              </a:ext>
            </a:extLst>
          </p:cNvPr>
          <p:cNvSpPr/>
          <p:nvPr/>
        </p:nvSpPr>
        <p:spPr>
          <a:xfrm>
            <a:off x="1878676" y="1819911"/>
            <a:ext cx="7996844" cy="4063736"/>
          </a:xfrm>
          <a:prstGeom prst="rect">
            <a:avLst/>
          </a:prstGeom>
          <a:solidFill>
            <a:schemeClr val="accent6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>
                <a:solidFill>
                  <a:schemeClr val="tx1"/>
                </a:solidFill>
              </a:rPr>
              <a:t>..og hvad gør vi, når det hele ændrer sig hurtigt til at blive et spørgsmål om pris og energi eller andre basale spørgsmål om overlevelse</a:t>
            </a:r>
          </a:p>
        </p:txBody>
      </p:sp>
    </p:spTree>
    <p:extLst>
      <p:ext uri="{BB962C8B-B14F-4D97-AF65-F5344CB8AC3E}">
        <p14:creationId xmlns:p14="http://schemas.microsoft.com/office/powerpoint/2010/main" val="334526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ABD2583-4874-4AE9-A93F-4EC2091AA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72"/>
            <a:ext cx="12192000" cy="905805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4CDB3544-1509-8662-54AC-4956F798F2A4}"/>
              </a:ext>
            </a:extLst>
          </p:cNvPr>
          <p:cNvSpPr txBox="1"/>
          <p:nvPr/>
        </p:nvSpPr>
        <p:spPr>
          <a:xfrm>
            <a:off x="924518" y="1717775"/>
            <a:ext cx="10646797" cy="4154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4400" b="1" dirty="0"/>
              <a:t>Din virksomhed står nu muligvis med mange spørgsmål uden svar og foran den største forandring i forretnings-model, vækst og profit i forhold til de sidste 20 år ?</a:t>
            </a:r>
          </a:p>
          <a:p>
            <a:endParaRPr lang="da-DK" sz="4400" b="1" dirty="0"/>
          </a:p>
          <a:p>
            <a:r>
              <a:rPr lang="da-DK" sz="4400" b="1" dirty="0"/>
              <a:t>Bæredygtighed og prisfokus samtidig ?</a:t>
            </a:r>
          </a:p>
        </p:txBody>
      </p:sp>
    </p:spTree>
    <p:extLst>
      <p:ext uri="{BB962C8B-B14F-4D97-AF65-F5344CB8AC3E}">
        <p14:creationId xmlns:p14="http://schemas.microsoft.com/office/powerpoint/2010/main" val="377160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ABD2583-4874-4AE9-A93F-4EC2091AA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72"/>
            <a:ext cx="12192000" cy="905805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B84D6CD1-0915-2772-1801-B7F94E2BC7D5}"/>
              </a:ext>
            </a:extLst>
          </p:cNvPr>
          <p:cNvSpPr txBox="1"/>
          <p:nvPr/>
        </p:nvSpPr>
        <p:spPr>
          <a:xfrm>
            <a:off x="61418" y="1398782"/>
            <a:ext cx="15464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i="0" dirty="0">
                <a:solidFill>
                  <a:srgbClr val="000000"/>
                </a:solidFill>
                <a:effectLst/>
                <a:latin typeface="Sailec"/>
              </a:rPr>
              <a:t>Fra strategi til </a:t>
            </a:r>
            <a:r>
              <a:rPr lang="da-DK" b="1" dirty="0">
                <a:solidFill>
                  <a:srgbClr val="000000"/>
                </a:solidFill>
                <a:latin typeface="Sailec"/>
              </a:rPr>
              <a:t>virkelighed i kundemøder</a:t>
            </a:r>
            <a:r>
              <a:rPr lang="da-DK" b="1" i="0" dirty="0">
                <a:solidFill>
                  <a:srgbClr val="000000"/>
                </a:solidFill>
                <a:effectLst/>
                <a:latin typeface="Sailec"/>
              </a:rPr>
              <a:t>:</a:t>
            </a:r>
          </a:p>
          <a:p>
            <a:endParaRPr lang="da-DK" b="1" dirty="0">
              <a:solidFill>
                <a:srgbClr val="000000"/>
              </a:solidFill>
              <a:latin typeface="Sailec"/>
            </a:endParaRPr>
          </a:p>
          <a:p>
            <a:r>
              <a:rPr lang="da-DK" b="1" dirty="0">
                <a:solidFill>
                  <a:srgbClr val="000000"/>
                </a:solidFill>
                <a:latin typeface="Sailec"/>
              </a:rPr>
              <a:t>Kender du situationen ?</a:t>
            </a:r>
            <a:endParaRPr lang="da-DK" b="1" dirty="0"/>
          </a:p>
        </p:txBody>
      </p:sp>
      <p:pic>
        <p:nvPicPr>
          <p:cNvPr id="1026" name="Picture 2" descr="Så få møder orker dine kunder | Business Danmark">
            <a:extLst>
              <a:ext uri="{FF2B5EF4-FFF2-40B4-BE49-F238E27FC236}">
                <a16:creationId xmlns:a16="http://schemas.microsoft.com/office/drawing/2014/main" id="{6D99BAE3-8A55-D0FF-32B8-7DD9E4C38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64" y="903032"/>
            <a:ext cx="10598424" cy="595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kyformet billedforklaring 2">
            <a:extLst>
              <a:ext uri="{FF2B5EF4-FFF2-40B4-BE49-F238E27FC236}">
                <a16:creationId xmlns:a16="http://schemas.microsoft.com/office/drawing/2014/main" id="{2D088C62-1DDB-ACA0-00A3-77705B8EEE36}"/>
              </a:ext>
            </a:extLst>
          </p:cNvPr>
          <p:cNvSpPr/>
          <p:nvPr/>
        </p:nvSpPr>
        <p:spPr>
          <a:xfrm>
            <a:off x="9413516" y="14506"/>
            <a:ext cx="2585340" cy="2122941"/>
          </a:xfrm>
          <a:prstGeom prst="cloudCallout">
            <a:avLst>
              <a:gd name="adj1" fmla="val -42831"/>
              <a:gd name="adj2" fmla="val 94542"/>
            </a:avLst>
          </a:prstGeom>
          <a:solidFill>
            <a:srgbClr val="54BF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Bare hun ikke spørger til vores </a:t>
            </a:r>
            <a:r>
              <a:rPr lang="da-DK" dirty="0" err="1"/>
              <a:t>bæredygtiheds</a:t>
            </a:r>
            <a:endParaRPr lang="da-DK" dirty="0"/>
          </a:p>
          <a:p>
            <a:pPr algn="ctr"/>
            <a:r>
              <a:rPr lang="da-DK" dirty="0"/>
              <a:t>-tiltag</a:t>
            </a:r>
          </a:p>
        </p:txBody>
      </p:sp>
      <p:sp>
        <p:nvSpPr>
          <p:cNvPr id="8" name="Skyformet billedforklaring 7">
            <a:extLst>
              <a:ext uri="{FF2B5EF4-FFF2-40B4-BE49-F238E27FC236}">
                <a16:creationId xmlns:a16="http://schemas.microsoft.com/office/drawing/2014/main" id="{CF90519A-2D73-A309-B241-F621D7EDB6E5}"/>
              </a:ext>
            </a:extLst>
          </p:cNvPr>
          <p:cNvSpPr/>
          <p:nvPr/>
        </p:nvSpPr>
        <p:spPr>
          <a:xfrm>
            <a:off x="501806" y="3869473"/>
            <a:ext cx="3746810" cy="2241395"/>
          </a:xfrm>
          <a:prstGeom prst="cloudCallout">
            <a:avLst>
              <a:gd name="adj1" fmla="val 23355"/>
              <a:gd name="adj2" fmla="val -97933"/>
            </a:avLst>
          </a:prstGeom>
          <a:solidFill>
            <a:srgbClr val="54BFA4"/>
          </a:solidFill>
          <a:ln>
            <a:solidFill>
              <a:srgbClr val="2F52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Jeg spørger ham ikke om bæredygtighed – for ingen af sælgerne ved noget om, hvad der foregår i deres virksomhed</a:t>
            </a:r>
          </a:p>
        </p:txBody>
      </p:sp>
      <p:sp>
        <p:nvSpPr>
          <p:cNvPr id="12" name="Oval billedforklaring 11">
            <a:extLst>
              <a:ext uri="{FF2B5EF4-FFF2-40B4-BE49-F238E27FC236}">
                <a16:creationId xmlns:a16="http://schemas.microsoft.com/office/drawing/2014/main" id="{A46C7D5F-E528-1EE1-2499-F624C8D2160B}"/>
              </a:ext>
            </a:extLst>
          </p:cNvPr>
          <p:cNvSpPr/>
          <p:nvPr/>
        </p:nvSpPr>
        <p:spPr>
          <a:xfrm>
            <a:off x="4750420" y="1617456"/>
            <a:ext cx="1345580" cy="1039981"/>
          </a:xfrm>
          <a:prstGeom prst="wedgeEllipseCallout">
            <a:avLst>
              <a:gd name="adj1" fmla="val -63099"/>
              <a:gd name="adj2" fmla="val 5070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Hvad koster den ?</a:t>
            </a:r>
          </a:p>
        </p:txBody>
      </p:sp>
      <p:sp>
        <p:nvSpPr>
          <p:cNvPr id="16" name="Oval billedforklaring 15">
            <a:extLst>
              <a:ext uri="{FF2B5EF4-FFF2-40B4-BE49-F238E27FC236}">
                <a16:creationId xmlns:a16="http://schemas.microsoft.com/office/drawing/2014/main" id="{6635D273-AAB5-91C8-CE79-C59BBE963632}"/>
              </a:ext>
            </a:extLst>
          </p:cNvPr>
          <p:cNvSpPr/>
          <p:nvPr/>
        </p:nvSpPr>
        <p:spPr>
          <a:xfrm>
            <a:off x="6142692" y="1398782"/>
            <a:ext cx="2118732" cy="1404402"/>
          </a:xfrm>
          <a:prstGeom prst="wedgeEllipseCallout">
            <a:avLst>
              <a:gd name="adj1" fmla="val 57460"/>
              <a:gd name="adj2" fmla="val 5794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Vi er billigere end konkurrenten</a:t>
            </a:r>
          </a:p>
        </p:txBody>
      </p:sp>
    </p:spTree>
    <p:extLst>
      <p:ext uri="{BB962C8B-B14F-4D97-AF65-F5344CB8AC3E}">
        <p14:creationId xmlns:p14="http://schemas.microsoft.com/office/powerpoint/2010/main" val="296034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ABD2583-4874-4AE9-A93F-4EC2091AA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72"/>
            <a:ext cx="12192000" cy="905805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B84D6CD1-0915-2772-1801-B7F94E2BC7D5}"/>
              </a:ext>
            </a:extLst>
          </p:cNvPr>
          <p:cNvSpPr txBox="1"/>
          <p:nvPr/>
        </p:nvSpPr>
        <p:spPr>
          <a:xfrm>
            <a:off x="61418" y="1398782"/>
            <a:ext cx="15464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i="0" dirty="0">
                <a:solidFill>
                  <a:srgbClr val="000000"/>
                </a:solidFill>
                <a:effectLst/>
                <a:latin typeface="Sailec"/>
              </a:rPr>
              <a:t>Fra strategi til </a:t>
            </a:r>
            <a:r>
              <a:rPr lang="da-DK" b="1" dirty="0">
                <a:solidFill>
                  <a:srgbClr val="000000"/>
                </a:solidFill>
                <a:latin typeface="Sailec"/>
              </a:rPr>
              <a:t>virkelighed i kundemøder</a:t>
            </a:r>
            <a:r>
              <a:rPr lang="da-DK" b="1" i="0" dirty="0">
                <a:solidFill>
                  <a:srgbClr val="000000"/>
                </a:solidFill>
                <a:effectLst/>
                <a:latin typeface="Sailec"/>
              </a:rPr>
              <a:t>:</a:t>
            </a:r>
          </a:p>
          <a:p>
            <a:endParaRPr lang="da-DK" b="1" dirty="0">
              <a:solidFill>
                <a:srgbClr val="000000"/>
              </a:solidFill>
              <a:latin typeface="Sailec"/>
            </a:endParaRPr>
          </a:p>
          <a:p>
            <a:r>
              <a:rPr lang="da-DK" b="1" dirty="0">
                <a:solidFill>
                  <a:srgbClr val="000000"/>
                </a:solidFill>
                <a:latin typeface="Sailec"/>
              </a:rPr>
              <a:t>Vil du være bedre end dine konkurrenter og gøre en forskel for dine kunders forretning ?</a:t>
            </a:r>
          </a:p>
          <a:p>
            <a:endParaRPr lang="da-DK" b="1" dirty="0">
              <a:solidFill>
                <a:srgbClr val="000000"/>
              </a:solidFill>
              <a:latin typeface="Sailec"/>
            </a:endParaRPr>
          </a:p>
          <a:p>
            <a:endParaRPr lang="da-DK" b="1" dirty="0">
              <a:solidFill>
                <a:srgbClr val="000000"/>
              </a:solidFill>
              <a:latin typeface="Sailec"/>
            </a:endParaRPr>
          </a:p>
          <a:p>
            <a:r>
              <a:rPr lang="da-DK" b="1" dirty="0">
                <a:solidFill>
                  <a:srgbClr val="000000"/>
                </a:solidFill>
                <a:latin typeface="Sailec"/>
              </a:rPr>
              <a:t>…hvis ‘ja’ så ring til Steffen Andersen, Formand VBF</a:t>
            </a:r>
            <a:endParaRPr lang="da-DK" b="1" dirty="0"/>
          </a:p>
        </p:txBody>
      </p:sp>
      <p:pic>
        <p:nvPicPr>
          <p:cNvPr id="1026" name="Picture 2" descr="Så få møder orker dine kunder | Business Danmark">
            <a:extLst>
              <a:ext uri="{FF2B5EF4-FFF2-40B4-BE49-F238E27FC236}">
                <a16:creationId xmlns:a16="http://schemas.microsoft.com/office/drawing/2014/main" id="{6D99BAE3-8A55-D0FF-32B8-7DD9E4C38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64" y="903032"/>
            <a:ext cx="10598424" cy="595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billedforklaring 15">
            <a:extLst>
              <a:ext uri="{FF2B5EF4-FFF2-40B4-BE49-F238E27FC236}">
                <a16:creationId xmlns:a16="http://schemas.microsoft.com/office/drawing/2014/main" id="{6635D273-AAB5-91C8-CE79-C59BBE963632}"/>
              </a:ext>
            </a:extLst>
          </p:cNvPr>
          <p:cNvSpPr/>
          <p:nvPr/>
        </p:nvSpPr>
        <p:spPr>
          <a:xfrm>
            <a:off x="5343526" y="1020227"/>
            <a:ext cx="2735762" cy="2908836"/>
          </a:xfrm>
          <a:prstGeom prst="wedgeEllipseCallout">
            <a:avLst>
              <a:gd name="adj1" fmla="val 63645"/>
              <a:gd name="adj2" fmla="val 52096"/>
            </a:avLst>
          </a:prstGeom>
          <a:solidFill>
            <a:srgbClr val="54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Leverandør: Kan du fortælle mig om jeres bæredygtighed ? – </a:t>
            </a:r>
          </a:p>
          <a:p>
            <a:pPr algn="ctr"/>
            <a:r>
              <a:rPr lang="da-DK" dirty="0"/>
              <a:t>Vi kan hjælpe dig ?</a:t>
            </a:r>
          </a:p>
        </p:txBody>
      </p:sp>
      <p:sp>
        <p:nvSpPr>
          <p:cNvPr id="7" name="Oval billedforklaring 6">
            <a:extLst>
              <a:ext uri="{FF2B5EF4-FFF2-40B4-BE49-F238E27FC236}">
                <a16:creationId xmlns:a16="http://schemas.microsoft.com/office/drawing/2014/main" id="{9C738AF3-599D-2D3F-18D1-C59E89FC228E}"/>
              </a:ext>
            </a:extLst>
          </p:cNvPr>
          <p:cNvSpPr/>
          <p:nvPr/>
        </p:nvSpPr>
        <p:spPr>
          <a:xfrm>
            <a:off x="4923789" y="3429000"/>
            <a:ext cx="3688196" cy="3221182"/>
          </a:xfrm>
          <a:prstGeom prst="wedgeEllipseCallout">
            <a:avLst>
              <a:gd name="adj1" fmla="val -74484"/>
              <a:gd name="adj2" fmla="val -76645"/>
            </a:avLst>
          </a:prstGeom>
          <a:solidFill>
            <a:srgbClr val="54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Du er den første der spørger – jeg henter lige vores </a:t>
            </a:r>
            <a:r>
              <a:rPr lang="da-DK" sz="2400" dirty="0" err="1"/>
              <a:t>ekspert…men</a:t>
            </a:r>
            <a:r>
              <a:rPr lang="da-DK" sz="2400" dirty="0"/>
              <a:t> vi skal også lige tale priser… </a:t>
            </a:r>
          </a:p>
        </p:txBody>
      </p:sp>
    </p:spTree>
    <p:extLst>
      <p:ext uri="{BB962C8B-B14F-4D97-AF65-F5344CB8AC3E}">
        <p14:creationId xmlns:p14="http://schemas.microsoft.com/office/powerpoint/2010/main" val="373912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ABD2583-4874-4AE9-A93F-4EC2091AA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72"/>
            <a:ext cx="12192000" cy="905805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D1986864-862C-DEFD-9058-6E04CF285464}"/>
              </a:ext>
            </a:extLst>
          </p:cNvPr>
          <p:cNvSpPr txBox="1"/>
          <p:nvPr/>
        </p:nvSpPr>
        <p:spPr>
          <a:xfrm>
            <a:off x="286871" y="1237129"/>
            <a:ext cx="1143896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Nøgleord/actions</a:t>
            </a:r>
            <a:r>
              <a:rPr lang="da-DK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 kommercialisering af bæredygtighed:</a:t>
            </a:r>
            <a:endParaRPr lang="da-DK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a-DK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da-DK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Hastighed</a:t>
            </a:r>
            <a:r>
              <a:rPr lang="da-DK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(begynd nu!)</a:t>
            </a:r>
            <a:endParaRPr lang="da-DK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a-DK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da-DK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Begynd at </a:t>
            </a:r>
            <a:r>
              <a:rPr lang="da-DK" sz="18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måle bæredygtighed</a:t>
            </a:r>
            <a:r>
              <a:rPr lang="da-DK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som anden performance management</a:t>
            </a:r>
            <a:endParaRPr lang="da-DK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a-DK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da-DK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Erkend bæredygtighed er en vigtig </a:t>
            </a:r>
            <a:r>
              <a:rPr lang="da-DK" sz="18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konkurrence parameter</a:t>
            </a:r>
            <a:r>
              <a:rPr lang="da-DK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 personligt salg</a:t>
            </a:r>
            <a:endParaRPr lang="da-DK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a-DK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da-DK" sz="18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Træn sælgere</a:t>
            </a:r>
            <a:r>
              <a:rPr lang="da-DK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(og resten af funktionerne selektivt) i salgsteknik (man/de bliver tvunget til at kende produkt/processer)</a:t>
            </a:r>
            <a:endParaRPr lang="da-DK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a-DK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da-DK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Etabler sælgende </a:t>
            </a:r>
            <a:r>
              <a:rPr lang="da-DK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tværfunktionel kommerciel kultur</a:t>
            </a:r>
            <a:r>
              <a:rPr lang="da-DK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qua udbredelse af kendskab til salgsteknik.</a:t>
            </a:r>
            <a:endParaRPr lang="da-DK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a-DK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da-DK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Uddan </a:t>
            </a:r>
            <a:r>
              <a:rPr lang="da-DK" sz="18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marketing til at gribe ‘rorpinden’</a:t>
            </a:r>
            <a:r>
              <a:rPr lang="da-DK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 kommercialisering af bæredygtighed eller opret en ny funktion: Kommercialisering af bæredygtighed.</a:t>
            </a:r>
            <a:endParaRPr lang="da-DK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da-DK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a-DK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da-DK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Kommercialisering af bæredygtighed vil over tid blot blive en </a:t>
            </a:r>
            <a:r>
              <a:rPr lang="da-DK" sz="18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naturlig konkurrenceparameter</a:t>
            </a:r>
            <a:r>
              <a:rPr lang="da-DK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for virksomhederne, under ’Produkt’ i de fem P’er</a:t>
            </a:r>
            <a:endParaRPr lang="da-DK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985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20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ABD2583-4874-4AE9-A93F-4EC2091AA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72"/>
            <a:ext cx="12192000" cy="905805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B84D6CD1-0915-2772-1801-B7F94E2BC7D5}"/>
              </a:ext>
            </a:extLst>
          </p:cNvPr>
          <p:cNvSpPr txBox="1"/>
          <p:nvPr/>
        </p:nvSpPr>
        <p:spPr>
          <a:xfrm>
            <a:off x="61418" y="1398782"/>
            <a:ext cx="114971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i="0" dirty="0">
                <a:solidFill>
                  <a:srgbClr val="000000"/>
                </a:solidFill>
                <a:effectLst/>
                <a:latin typeface="Sailec"/>
              </a:rPr>
              <a:t>Fra strategi til </a:t>
            </a:r>
            <a:r>
              <a:rPr lang="da-DK" sz="2800" b="1" dirty="0">
                <a:solidFill>
                  <a:srgbClr val="000000"/>
                </a:solidFill>
                <a:latin typeface="Sailec"/>
              </a:rPr>
              <a:t>virkelighed i kundemøder</a:t>
            </a:r>
            <a:r>
              <a:rPr lang="da-DK" sz="2800" b="1" i="0" dirty="0">
                <a:solidFill>
                  <a:srgbClr val="000000"/>
                </a:solidFill>
                <a:effectLst/>
                <a:latin typeface="Sailec"/>
              </a:rPr>
              <a:t>: Det hand</a:t>
            </a:r>
            <a:r>
              <a:rPr lang="da-DK" sz="2800" b="1" dirty="0">
                <a:solidFill>
                  <a:srgbClr val="000000"/>
                </a:solidFill>
                <a:latin typeface="Sailec"/>
              </a:rPr>
              <a:t>ler om resultater</a:t>
            </a:r>
            <a:endParaRPr lang="da-DK" sz="2800" b="1" i="0" dirty="0">
              <a:solidFill>
                <a:srgbClr val="000000"/>
              </a:solidFill>
              <a:effectLst/>
              <a:latin typeface="Sailec"/>
            </a:endParaRPr>
          </a:p>
          <a:p>
            <a:endParaRPr lang="da-DK" sz="2800" b="1" dirty="0">
              <a:solidFill>
                <a:srgbClr val="000000"/>
              </a:solidFill>
              <a:latin typeface="Sailec"/>
            </a:endParaRPr>
          </a:p>
          <a:p>
            <a:r>
              <a:rPr lang="da-DK" sz="2800" b="1" dirty="0">
                <a:solidFill>
                  <a:srgbClr val="000000"/>
                </a:solidFill>
                <a:latin typeface="Sailec"/>
              </a:rPr>
              <a:t>Vi er eksperter i at tage </a:t>
            </a:r>
            <a:r>
              <a:rPr lang="da-DK" sz="2800" b="1" i="1" u="sng" dirty="0">
                <a:solidFill>
                  <a:srgbClr val="000000"/>
                </a:solidFill>
                <a:latin typeface="Sailec"/>
              </a:rPr>
              <a:t>det din virksomhed allerede gør </a:t>
            </a:r>
            <a:r>
              <a:rPr lang="da-DK" sz="2800" b="1" dirty="0">
                <a:solidFill>
                  <a:srgbClr val="000000"/>
                </a:solidFill>
                <a:latin typeface="Sailec"/>
              </a:rPr>
              <a:t>af gode bæredygtige ting, sætte det i kommerciel sammenhæng og tilføre din virksomhed og kunder værdi og vækst – NU!...og til hver en tid som situationen er.</a:t>
            </a:r>
            <a:endParaRPr lang="da-DK" sz="2800" b="1" dirty="0"/>
          </a:p>
        </p:txBody>
      </p:sp>
      <p:pic>
        <p:nvPicPr>
          <p:cNvPr id="1026" name="Picture 2" descr="Så få møder orker dine kunder | Business Danmark">
            <a:extLst>
              <a:ext uri="{FF2B5EF4-FFF2-40B4-BE49-F238E27FC236}">
                <a16:creationId xmlns:a16="http://schemas.microsoft.com/office/drawing/2014/main" id="{6D99BAE3-8A55-D0FF-32B8-7DD9E4C38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92108"/>
            <a:ext cx="5634532" cy="3165891"/>
          </a:xfrm>
          <a:prstGeom prst="rect">
            <a:avLst/>
          </a:prstGeom>
          <a:gradFill>
            <a:gsLst>
              <a:gs pos="48000">
                <a:schemeClr val="accent1">
                  <a:lumMod val="5000"/>
                  <a:lumOff val="95000"/>
                  <a:alpha val="70000"/>
                </a:schemeClr>
              </a:gs>
              <a:gs pos="86000">
                <a:schemeClr val="accent1">
                  <a:lumMod val="54000"/>
                  <a:lumOff val="46000"/>
                  <a:alpha val="56841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709265"/>
          </a:effectLst>
        </p:spPr>
      </p:pic>
      <p:pic>
        <p:nvPicPr>
          <p:cNvPr id="3076" name="Picture 4" descr="Steffen Andersen vil lære fødevarebranchen at tjene penge på bæredygtighed">
            <a:extLst>
              <a:ext uri="{FF2B5EF4-FFF2-40B4-BE49-F238E27FC236}">
                <a16:creationId xmlns:a16="http://schemas.microsoft.com/office/drawing/2014/main" id="{172F8AF6-0788-34BD-5892-1865952E1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4780"/>
            <a:ext cx="4057649" cy="270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billedforklaring 1">
            <a:extLst>
              <a:ext uri="{FF2B5EF4-FFF2-40B4-BE49-F238E27FC236}">
                <a16:creationId xmlns:a16="http://schemas.microsoft.com/office/drawing/2014/main" id="{F5F76D62-82FB-F5CB-792C-83CCA9306486}"/>
              </a:ext>
            </a:extLst>
          </p:cNvPr>
          <p:cNvSpPr/>
          <p:nvPr/>
        </p:nvSpPr>
        <p:spPr>
          <a:xfrm>
            <a:off x="3933003" y="4107608"/>
            <a:ext cx="3868796" cy="2703219"/>
          </a:xfrm>
          <a:prstGeom prst="wedgeEllipseCallout">
            <a:avLst>
              <a:gd name="adj1" fmla="val -101944"/>
              <a:gd name="adj2" fmla="val -12286"/>
            </a:avLst>
          </a:prstGeom>
          <a:solidFill>
            <a:srgbClr val="54BF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Ring mobil: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3396 9301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… og bliv ekspert i taktisk  kommercialisering og kommercialisering af bæredygtighed</a:t>
            </a:r>
          </a:p>
        </p:txBody>
      </p:sp>
    </p:spTree>
    <p:extLst>
      <p:ext uri="{BB962C8B-B14F-4D97-AF65-F5344CB8AC3E}">
        <p14:creationId xmlns:p14="http://schemas.microsoft.com/office/powerpoint/2010/main" val="101358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person, mand, kulør, beklædning&#10;&#10;Automatisk genereret beskrivelse">
            <a:extLst>
              <a:ext uri="{FF2B5EF4-FFF2-40B4-BE49-F238E27FC236}">
                <a16:creationId xmlns:a16="http://schemas.microsoft.com/office/drawing/2014/main" id="{D0A13B2A-323C-4D1A-B642-DF52811BE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943" y="1572085"/>
            <a:ext cx="1997339" cy="1997339"/>
          </a:xfrm>
          <a:prstGeom prst="rect">
            <a:avLst/>
          </a:prstGeom>
        </p:spPr>
      </p:pic>
      <p:pic>
        <p:nvPicPr>
          <p:cNvPr id="7" name="Billede 6" descr="Et billede, der indeholder person, væg, kvinde, hår&#10;&#10;Automatisk genereret beskrivelse">
            <a:extLst>
              <a:ext uri="{FF2B5EF4-FFF2-40B4-BE49-F238E27FC236}">
                <a16:creationId xmlns:a16="http://schemas.microsoft.com/office/drawing/2014/main" id="{7AC6301C-F977-4873-A373-B2D3927A81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3" r="8961"/>
          <a:stretch/>
        </p:blipFill>
        <p:spPr>
          <a:xfrm>
            <a:off x="6903943" y="4086445"/>
            <a:ext cx="1997340" cy="1997339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84F4E4A3-801C-4995-955B-02870E638AF1}"/>
              </a:ext>
            </a:extLst>
          </p:cNvPr>
          <p:cNvSpPr txBox="1"/>
          <p:nvPr/>
        </p:nvSpPr>
        <p:spPr>
          <a:xfrm>
            <a:off x="8995548" y="1440167"/>
            <a:ext cx="1686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/>
              <a:t>Carsten Schøler Lass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332BBD0C-6ED0-497F-A8E0-DB3F8B7E43D5}"/>
              </a:ext>
            </a:extLst>
          </p:cNvPr>
          <p:cNvSpPr txBox="1"/>
          <p:nvPr/>
        </p:nvSpPr>
        <p:spPr>
          <a:xfrm>
            <a:off x="8995548" y="1827454"/>
            <a:ext cx="24095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Strategi (udvikling &amp; eksekvering) </a:t>
            </a:r>
          </a:p>
          <a:p>
            <a:r>
              <a:rPr lang="da-DK" sz="1200" b="0" i="0" dirty="0">
                <a:effectLst/>
              </a:rPr>
              <a:t>Salgsledelse (Træning og udvikling)</a:t>
            </a:r>
            <a:br>
              <a:rPr lang="da-DK" sz="1200" dirty="0"/>
            </a:br>
            <a:r>
              <a:rPr lang="da-DK" sz="1200" b="0" i="0" dirty="0">
                <a:effectLst/>
              </a:rPr>
              <a:t>Leadership coaching &amp; træning</a:t>
            </a:r>
            <a:br>
              <a:rPr lang="da-DK" sz="1200" dirty="0"/>
            </a:br>
            <a:r>
              <a:rPr lang="da-DK" sz="1200" b="0" i="0" dirty="0">
                <a:effectLst/>
              </a:rPr>
              <a:t>Business </a:t>
            </a:r>
            <a:r>
              <a:rPr lang="da-DK" sz="1100" b="0" i="0" dirty="0">
                <a:effectLst/>
              </a:rPr>
              <a:t>Development</a:t>
            </a:r>
            <a:br>
              <a:rPr lang="da-DK" sz="1200" dirty="0"/>
            </a:br>
            <a:r>
              <a:rPr lang="da-DK" sz="1200" b="0" i="0" dirty="0">
                <a:effectLst/>
              </a:rPr>
              <a:t>Commercial Excellence   </a:t>
            </a:r>
            <a:br>
              <a:rPr lang="da-DK" sz="1200" dirty="0"/>
            </a:br>
            <a:r>
              <a:rPr lang="da-DK" sz="1200" b="0" i="0" dirty="0" err="1">
                <a:effectLst/>
              </a:rPr>
              <a:t>Executing</a:t>
            </a:r>
            <a:r>
              <a:rPr lang="da-DK" sz="1200" b="0" i="0" dirty="0">
                <a:effectLst/>
              </a:rPr>
              <a:t> Sales </a:t>
            </a:r>
            <a:r>
              <a:rPr lang="da-DK" sz="1200" b="0" i="0" dirty="0" err="1">
                <a:effectLst/>
              </a:rPr>
              <a:t>Behavior</a:t>
            </a:r>
            <a:r>
              <a:rPr lang="da-DK" sz="1200" b="0" i="0" dirty="0">
                <a:effectLst/>
              </a:rPr>
              <a:t> (Adfærd) </a:t>
            </a:r>
          </a:p>
          <a:p>
            <a:endParaRPr lang="da-DK" sz="1200" dirty="0"/>
          </a:p>
          <a:p>
            <a:r>
              <a:rPr lang="da-DK" sz="1200" b="0" i="0" dirty="0">
                <a:effectLst/>
              </a:rPr>
              <a:t>Kontaktoplysninger:</a:t>
            </a:r>
          </a:p>
          <a:p>
            <a:r>
              <a:rPr lang="da-DK" sz="1200" dirty="0"/>
              <a:t>Mail: attitude2perform@gmail.com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0A989E01-EA85-4DD7-814B-4C22FBC51EAC}"/>
              </a:ext>
            </a:extLst>
          </p:cNvPr>
          <p:cNvSpPr txBox="1"/>
          <p:nvPr/>
        </p:nvSpPr>
        <p:spPr>
          <a:xfrm>
            <a:off x="8995548" y="4488492"/>
            <a:ext cx="31046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a-DK"/>
            </a:defPPr>
            <a:lvl1pPr>
              <a:defRPr sz="1200"/>
            </a:lvl1pPr>
          </a:lstStyle>
          <a:p>
            <a:r>
              <a:rPr lang="da-DK" dirty="0"/>
              <a:t>Innovation &amp; Strategi (udvikling &amp; eksekvering)</a:t>
            </a:r>
          </a:p>
          <a:p>
            <a:r>
              <a:rPr lang="da-DK" dirty="0"/>
              <a:t>Marketing </a:t>
            </a:r>
          </a:p>
          <a:p>
            <a:r>
              <a:rPr lang="da-DK" dirty="0"/>
              <a:t>Category Management</a:t>
            </a:r>
          </a:p>
          <a:p>
            <a:r>
              <a:rPr lang="da-DK" dirty="0"/>
              <a:t>Forretningsudvikling</a:t>
            </a:r>
          </a:p>
          <a:p>
            <a:r>
              <a:rPr lang="da-DK" dirty="0"/>
              <a:t>Digitalisering</a:t>
            </a:r>
          </a:p>
          <a:p>
            <a:r>
              <a:rPr lang="da-DK" dirty="0"/>
              <a:t>Segmentering </a:t>
            </a:r>
          </a:p>
          <a:p>
            <a:endParaRPr lang="da-DK" dirty="0"/>
          </a:p>
          <a:p>
            <a:r>
              <a:rPr lang="da-DK" dirty="0"/>
              <a:t>Kontaktoplysninger:</a:t>
            </a:r>
          </a:p>
          <a:p>
            <a:r>
              <a:rPr lang="da-DK" dirty="0"/>
              <a:t>Mail: hhl@foodvalue.dk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FA869DE0-FB2B-4270-B515-880A6C671897}"/>
              </a:ext>
            </a:extLst>
          </p:cNvPr>
          <p:cNvSpPr txBox="1"/>
          <p:nvPr/>
        </p:nvSpPr>
        <p:spPr>
          <a:xfrm>
            <a:off x="8995548" y="4120692"/>
            <a:ext cx="1993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/>
              <a:t>Henriette Horn Laustsen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6E793817-6B07-48AE-8E96-2553E60A1680}"/>
              </a:ext>
            </a:extLst>
          </p:cNvPr>
          <p:cNvSpPr txBox="1"/>
          <p:nvPr/>
        </p:nvSpPr>
        <p:spPr>
          <a:xfrm>
            <a:off x="190835" y="4392616"/>
            <a:ext cx="65422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/>
              <a:t>Typiske opgaver, vi løser: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sz="1400" dirty="0"/>
              <a:t>At omsætte strategien til daglige indsatser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sz="1400" dirty="0"/>
              <a:t>At vinde markedsandele med en non-</a:t>
            </a:r>
            <a:r>
              <a:rPr lang="da-DK" sz="1400" dirty="0" err="1"/>
              <a:t>branded</a:t>
            </a:r>
            <a:r>
              <a:rPr lang="da-DK" sz="1400" dirty="0"/>
              <a:t> forretning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sz="1400" dirty="0"/>
              <a:t>At træne organisation til at gennemføre den ønskede adfærd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sz="1400" dirty="0"/>
              <a:t>At skabe sammenhængskraft på tværs af organisationen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a-DK" sz="1400" dirty="0"/>
              <a:t>At gøre initiativer indenfor bæredygtighed til en god forretning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ABD2583-4874-4AE9-A93F-4EC2091AA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772"/>
            <a:ext cx="12192000" cy="905805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B84D6CD1-0915-2772-1801-B7F94E2BC7D5}"/>
              </a:ext>
            </a:extLst>
          </p:cNvPr>
          <p:cNvSpPr txBox="1"/>
          <p:nvPr/>
        </p:nvSpPr>
        <p:spPr>
          <a:xfrm>
            <a:off x="193143" y="1248919"/>
            <a:ext cx="2531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i="0" dirty="0">
                <a:solidFill>
                  <a:srgbClr val="000000"/>
                </a:solidFill>
                <a:effectLst/>
                <a:latin typeface="Sailec"/>
              </a:rPr>
              <a:t>Fra strategi til resultater</a:t>
            </a:r>
            <a:endParaRPr lang="da-DK" b="1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099F43E5-B5B4-6569-34AB-85B53B93D81F}"/>
              </a:ext>
            </a:extLst>
          </p:cNvPr>
          <p:cNvSpPr txBox="1"/>
          <p:nvPr/>
        </p:nvSpPr>
        <p:spPr>
          <a:xfrm>
            <a:off x="210763" y="1837636"/>
            <a:ext cx="604777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/>
              <a:t>Hvem er vi?</a:t>
            </a:r>
          </a:p>
          <a:p>
            <a:r>
              <a:rPr lang="da-DK" sz="1400" dirty="0"/>
              <a:t>Vi har begge bred erfaring fra fødevarebranchen både med at løse opgaver som rådgivende konsulenter, men også som ansat i ledende stillinger. </a:t>
            </a:r>
          </a:p>
          <a:p>
            <a:endParaRPr lang="da-DK" sz="1400" dirty="0"/>
          </a:p>
          <a:p>
            <a:r>
              <a:rPr lang="da-DK" sz="1400" dirty="0"/>
              <a:t>Vi hjælper virksomheder med at realisere deres visioner og strategiske planer.</a:t>
            </a:r>
            <a:r>
              <a:rPr lang="da-DK" sz="1400" dirty="0">
                <a:solidFill>
                  <a:srgbClr val="4A4A4A"/>
                </a:solidFill>
                <a:latin typeface="Sailec"/>
              </a:rPr>
              <a:t> Vi </a:t>
            </a:r>
            <a:r>
              <a:rPr lang="da-DK" sz="1400" b="0" i="0" dirty="0">
                <a:solidFill>
                  <a:srgbClr val="4A4A4A"/>
                </a:solidFill>
                <a:effectLst/>
                <a:latin typeface="Sailec"/>
              </a:rPr>
              <a:t>styrker det mindset og finpudser de færdigheder, der skal til for at få strategien til at give resultater. Vi har </a:t>
            </a:r>
            <a:r>
              <a:rPr lang="da-DK" sz="1400" dirty="0">
                <a:solidFill>
                  <a:srgbClr val="4A4A4A"/>
                </a:solidFill>
                <a:latin typeface="Sailec"/>
              </a:rPr>
              <a:t>mange års erfaring i branchen og sætter os altid grundig ind i kulturen, målsætningerne og mulige barrierer, inden vi anbefaler vejen frem. </a:t>
            </a:r>
            <a:r>
              <a:rPr lang="da-DK" sz="1400" b="0" i="0" dirty="0">
                <a:solidFill>
                  <a:srgbClr val="4A4A4A"/>
                </a:solidFill>
                <a:effectLst/>
                <a:latin typeface="Sailec"/>
              </a:rPr>
              <a:t>Vores metode bygger på enkle værktøjer der er til at forstå og altid er </a:t>
            </a:r>
            <a:r>
              <a:rPr lang="da-DK" sz="1400" dirty="0">
                <a:solidFill>
                  <a:srgbClr val="4A4A4A"/>
                </a:solidFill>
                <a:latin typeface="Sailec"/>
              </a:rPr>
              <a:t>relateret til virkeligheden og hverdagen. Vi forklarer ikke kun hvad der skal til for at lykkes, men anviser hvordan, så den ønskede adfærdsændring finder sted. </a:t>
            </a:r>
          </a:p>
          <a:p>
            <a:endParaRPr lang="da-DK" sz="1400" dirty="0">
              <a:solidFill>
                <a:srgbClr val="4A4A4A"/>
              </a:solidFill>
              <a:latin typeface="Sailec"/>
            </a:endParaRPr>
          </a:p>
          <a:p>
            <a:endParaRPr lang="da-DK" sz="1400" dirty="0">
              <a:solidFill>
                <a:srgbClr val="4A4A4A"/>
              </a:solidFill>
              <a:latin typeface="Sailec"/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6D24701B-7B11-02A8-5552-3978BCCBC26B}"/>
              </a:ext>
            </a:extLst>
          </p:cNvPr>
          <p:cNvSpPr txBox="1"/>
          <p:nvPr/>
        </p:nvSpPr>
        <p:spPr>
          <a:xfrm>
            <a:off x="210763" y="5956128"/>
            <a:ext cx="6542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/>
              <a:t>Uforpligtende dialog </a:t>
            </a:r>
          </a:p>
          <a:p>
            <a:r>
              <a:rPr lang="da-DK" sz="1400" dirty="0"/>
              <a:t>Er du interesseret i at høre mere om hvordan vi kan hjælpe din virksomhed, så tøv ikke med at give os et kald eller sende en mail. Vi ser frem til at høre fra dig. </a:t>
            </a:r>
          </a:p>
        </p:txBody>
      </p:sp>
    </p:spTree>
    <p:extLst>
      <p:ext uri="{BB962C8B-B14F-4D97-AF65-F5344CB8AC3E}">
        <p14:creationId xmlns:p14="http://schemas.microsoft.com/office/powerpoint/2010/main" val="895890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73373</TotalTime>
  <Words>842</Words>
  <Application>Microsoft Macintosh PowerPoint</Application>
  <PresentationFormat>Widescreen</PresentationFormat>
  <Paragraphs>102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Sailec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Carsten Schøler Lass - Cultivator Danmark</dc:creator>
  <cp:lastModifiedBy>Steffen Andersen</cp:lastModifiedBy>
  <cp:revision>15</cp:revision>
  <dcterms:created xsi:type="dcterms:W3CDTF">2022-04-25T10:21:32Z</dcterms:created>
  <dcterms:modified xsi:type="dcterms:W3CDTF">2022-09-21T08:26:16Z</dcterms:modified>
</cp:coreProperties>
</file>